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D1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F6F54F-6555-624C-B7AB-2827FA0E5EA4}"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30247-91BA-5444-81E4-35CFB5D26F66}" type="slidenum">
              <a:rPr lang="en-US" smtClean="0"/>
              <a:t>‹#›</a:t>
            </a:fld>
            <a:endParaRPr lang="en-US"/>
          </a:p>
        </p:txBody>
      </p:sp>
    </p:spTree>
    <p:extLst>
      <p:ext uri="{BB962C8B-B14F-4D97-AF65-F5344CB8AC3E}">
        <p14:creationId xmlns:p14="http://schemas.microsoft.com/office/powerpoint/2010/main" val="2334987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6F54F-6555-624C-B7AB-2827FA0E5EA4}"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30247-91BA-5444-81E4-35CFB5D26F66}" type="slidenum">
              <a:rPr lang="en-US" smtClean="0"/>
              <a:t>‹#›</a:t>
            </a:fld>
            <a:endParaRPr lang="en-US"/>
          </a:p>
        </p:txBody>
      </p:sp>
    </p:spTree>
    <p:extLst>
      <p:ext uri="{BB962C8B-B14F-4D97-AF65-F5344CB8AC3E}">
        <p14:creationId xmlns:p14="http://schemas.microsoft.com/office/powerpoint/2010/main" val="309666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6F54F-6555-624C-B7AB-2827FA0E5EA4}"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30247-91BA-5444-81E4-35CFB5D26F66}" type="slidenum">
              <a:rPr lang="en-US" smtClean="0"/>
              <a:t>‹#›</a:t>
            </a:fld>
            <a:endParaRPr lang="en-US"/>
          </a:p>
        </p:txBody>
      </p:sp>
    </p:spTree>
    <p:extLst>
      <p:ext uri="{BB962C8B-B14F-4D97-AF65-F5344CB8AC3E}">
        <p14:creationId xmlns:p14="http://schemas.microsoft.com/office/powerpoint/2010/main" val="4037906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F6F54F-6555-624C-B7AB-2827FA0E5EA4}" type="datetimeFigureOut">
              <a:rPr lang="en-US" smtClean="0"/>
              <a:t>4/27/2017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830247-91BA-5444-81E4-35CFB5D26F66}" type="slidenum">
              <a:rPr lang="en-US" smtClean="0"/>
              <a:t>‹#›</a:t>
            </a:fld>
            <a:endParaRPr lang="en-US"/>
          </a:p>
        </p:txBody>
      </p:sp>
    </p:spTree>
    <p:extLst>
      <p:ext uri="{BB962C8B-B14F-4D97-AF65-F5344CB8AC3E}">
        <p14:creationId xmlns:p14="http://schemas.microsoft.com/office/powerpoint/2010/main" val="140959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8F6F54F-6555-624C-B7AB-2827FA0E5EA4}"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30247-91BA-5444-81E4-35CFB5D26F66}" type="slidenum">
              <a:rPr lang="en-US" smtClean="0"/>
              <a:t>‹#›</a:t>
            </a:fld>
            <a:endParaRPr lang="en-US"/>
          </a:p>
        </p:txBody>
      </p:sp>
    </p:spTree>
    <p:extLst>
      <p:ext uri="{BB962C8B-B14F-4D97-AF65-F5344CB8AC3E}">
        <p14:creationId xmlns:p14="http://schemas.microsoft.com/office/powerpoint/2010/main" val="344074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F6F54F-6555-624C-B7AB-2827FA0E5EA4}"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30247-91BA-5444-81E4-35CFB5D26F66}" type="slidenum">
              <a:rPr lang="en-US" smtClean="0"/>
              <a:t>‹#›</a:t>
            </a:fld>
            <a:endParaRPr lang="en-US"/>
          </a:p>
        </p:txBody>
      </p:sp>
    </p:spTree>
    <p:extLst>
      <p:ext uri="{BB962C8B-B14F-4D97-AF65-F5344CB8AC3E}">
        <p14:creationId xmlns:p14="http://schemas.microsoft.com/office/powerpoint/2010/main" val="331320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F6F54F-6555-624C-B7AB-2827FA0E5EA4}"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30247-91BA-5444-81E4-35CFB5D26F66}" type="slidenum">
              <a:rPr lang="en-US" smtClean="0"/>
              <a:t>‹#›</a:t>
            </a:fld>
            <a:endParaRPr lang="en-US"/>
          </a:p>
        </p:txBody>
      </p:sp>
    </p:spTree>
    <p:extLst>
      <p:ext uri="{BB962C8B-B14F-4D97-AF65-F5344CB8AC3E}">
        <p14:creationId xmlns:p14="http://schemas.microsoft.com/office/powerpoint/2010/main" val="1027168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F6F54F-6555-624C-B7AB-2827FA0E5EA4}" type="datetimeFigureOut">
              <a:rPr lang="en-US" smtClean="0"/>
              <a:t>4/27/2017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830247-91BA-5444-81E4-35CFB5D26F66}" type="slidenum">
              <a:rPr lang="en-US" smtClean="0"/>
              <a:t>‹#›</a:t>
            </a:fld>
            <a:endParaRPr lang="en-US"/>
          </a:p>
        </p:txBody>
      </p:sp>
    </p:spTree>
    <p:extLst>
      <p:ext uri="{BB962C8B-B14F-4D97-AF65-F5344CB8AC3E}">
        <p14:creationId xmlns:p14="http://schemas.microsoft.com/office/powerpoint/2010/main" val="1530888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F6F54F-6555-624C-B7AB-2827FA0E5EA4}" type="datetimeFigureOut">
              <a:rPr lang="en-US" smtClean="0"/>
              <a:t>4/27/2017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830247-91BA-5444-81E4-35CFB5D26F66}" type="slidenum">
              <a:rPr lang="en-US" smtClean="0"/>
              <a:t>‹#›</a:t>
            </a:fld>
            <a:endParaRPr lang="en-US"/>
          </a:p>
        </p:txBody>
      </p:sp>
    </p:spTree>
    <p:extLst>
      <p:ext uri="{BB962C8B-B14F-4D97-AF65-F5344CB8AC3E}">
        <p14:creationId xmlns:p14="http://schemas.microsoft.com/office/powerpoint/2010/main" val="3180183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F6F54F-6555-624C-B7AB-2827FA0E5EA4}" type="datetimeFigureOut">
              <a:rPr lang="en-US" smtClean="0"/>
              <a:t>4/27/2017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830247-91BA-5444-81E4-35CFB5D26F66}" type="slidenum">
              <a:rPr lang="en-US" smtClean="0"/>
              <a:t>‹#›</a:t>
            </a:fld>
            <a:endParaRPr lang="en-US"/>
          </a:p>
        </p:txBody>
      </p:sp>
    </p:spTree>
    <p:extLst>
      <p:ext uri="{BB962C8B-B14F-4D97-AF65-F5344CB8AC3E}">
        <p14:creationId xmlns:p14="http://schemas.microsoft.com/office/powerpoint/2010/main" val="544316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F6F54F-6555-624C-B7AB-2827FA0E5EA4}"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30247-91BA-5444-81E4-35CFB5D26F66}" type="slidenum">
              <a:rPr lang="en-US" smtClean="0"/>
              <a:t>‹#›</a:t>
            </a:fld>
            <a:endParaRPr lang="en-US"/>
          </a:p>
        </p:txBody>
      </p:sp>
    </p:spTree>
    <p:extLst>
      <p:ext uri="{BB962C8B-B14F-4D97-AF65-F5344CB8AC3E}">
        <p14:creationId xmlns:p14="http://schemas.microsoft.com/office/powerpoint/2010/main" val="204409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F6F54F-6555-624C-B7AB-2827FA0E5EA4}"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30247-91BA-5444-81E4-35CFB5D26F66}" type="slidenum">
              <a:rPr lang="en-US" smtClean="0"/>
              <a:t>‹#›</a:t>
            </a:fld>
            <a:endParaRPr lang="en-US"/>
          </a:p>
        </p:txBody>
      </p:sp>
    </p:spTree>
    <p:extLst>
      <p:ext uri="{BB962C8B-B14F-4D97-AF65-F5344CB8AC3E}">
        <p14:creationId xmlns:p14="http://schemas.microsoft.com/office/powerpoint/2010/main" val="931755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F6F54F-6555-624C-B7AB-2827FA0E5EA4}" type="datetimeFigureOut">
              <a:rPr lang="en-US" smtClean="0"/>
              <a:t>4/27/2017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830247-91BA-5444-81E4-35CFB5D26F66}" type="slidenum">
              <a:rPr lang="en-US" smtClean="0"/>
              <a:t>‹#›</a:t>
            </a:fld>
            <a:endParaRPr lang="en-US"/>
          </a:p>
        </p:txBody>
      </p:sp>
      <p:pic>
        <p:nvPicPr>
          <p:cNvPr id="7" name="Picture 6"/>
          <p:cNvPicPr>
            <a:picLocks noChangeAspect="1"/>
          </p:cNvPicPr>
          <p:nvPr userDrawn="1"/>
        </p:nvPicPr>
        <p:blipFill>
          <a:blip r:embed="rId14">
            <a:alphaModFix amt="39000"/>
          </a:blip>
          <a:stretch>
            <a:fillRect/>
          </a:stretch>
        </p:blipFill>
        <p:spPr>
          <a:xfrm>
            <a:off x="5502608" y="5745258"/>
            <a:ext cx="3624798" cy="1112742"/>
          </a:xfrm>
          <a:prstGeom prst="rect">
            <a:avLst/>
          </a:prstGeom>
        </p:spPr>
      </p:pic>
    </p:spTree>
    <p:extLst>
      <p:ext uri="{BB962C8B-B14F-4D97-AF65-F5344CB8AC3E}">
        <p14:creationId xmlns:p14="http://schemas.microsoft.com/office/powerpoint/2010/main" val="564082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playgolfincollege.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markdmacd@gmail.com" TargetMode="External"/><Relationship Id="rId2" Type="http://schemas.openxmlformats.org/officeDocument/2006/relationships/hyperlink" Target="mailto:coachsparling@gmail.com"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8269"/>
            <a:ext cx="7772400" cy="927057"/>
          </a:xfrm>
        </p:spPr>
        <p:txBody>
          <a:bodyPr/>
          <a:lstStyle/>
          <a:p>
            <a:r>
              <a:rPr lang="en-US" u="sng" dirty="0" smtClean="0"/>
              <a:t>College Golf and Recruiting</a:t>
            </a:r>
            <a:endParaRPr lang="en-US" u="sng" dirty="0"/>
          </a:p>
        </p:txBody>
      </p:sp>
      <p:sp>
        <p:nvSpPr>
          <p:cNvPr id="3" name="Subtitle 2"/>
          <p:cNvSpPr>
            <a:spLocks noGrp="1"/>
          </p:cNvSpPr>
          <p:nvPr>
            <p:ph type="subTitle" idx="1"/>
          </p:nvPr>
        </p:nvSpPr>
        <p:spPr>
          <a:xfrm>
            <a:off x="1363374" y="3515489"/>
            <a:ext cx="6400800" cy="2249585"/>
          </a:xfrm>
        </p:spPr>
        <p:txBody>
          <a:bodyPr>
            <a:noAutofit/>
          </a:bodyPr>
          <a:lstStyle/>
          <a:p>
            <a:r>
              <a:rPr lang="en-US" sz="2000" b="1" dirty="0" smtClean="0">
                <a:solidFill>
                  <a:schemeClr val="tx1"/>
                </a:solidFill>
              </a:rPr>
              <a:t>Brad Sparling</a:t>
            </a:r>
          </a:p>
          <a:p>
            <a:r>
              <a:rPr lang="en-US" sz="2000" dirty="0" smtClean="0">
                <a:solidFill>
                  <a:schemeClr val="tx1"/>
                </a:solidFill>
              </a:rPr>
              <a:t>President and Founder/Coach and Mentor</a:t>
            </a:r>
          </a:p>
          <a:p>
            <a:r>
              <a:rPr lang="en-US" sz="2000" b="1" dirty="0" smtClean="0">
                <a:solidFill>
                  <a:schemeClr val="tx1"/>
                </a:solidFill>
              </a:rPr>
              <a:t>Mark MacDonald</a:t>
            </a:r>
          </a:p>
          <a:p>
            <a:r>
              <a:rPr lang="en-US" sz="2000" dirty="0" smtClean="0">
                <a:solidFill>
                  <a:schemeClr val="tx1"/>
                </a:solidFill>
              </a:rPr>
              <a:t>Coach and Mentor</a:t>
            </a:r>
          </a:p>
          <a:p>
            <a:r>
              <a:rPr lang="en-US" sz="2000" dirty="0" smtClean="0">
                <a:solidFill>
                  <a:schemeClr val="tx1"/>
                </a:solidFill>
                <a:hlinkClick r:id="rId2"/>
              </a:rPr>
              <a:t>www.playgolfincollege.com</a:t>
            </a:r>
            <a:r>
              <a:rPr lang="en-US" sz="2000" dirty="0" smtClean="0">
                <a:solidFill>
                  <a:schemeClr val="tx1"/>
                </a:solidFill>
              </a:rPr>
              <a:t/>
            </a:r>
            <a:br>
              <a:rPr lang="en-US" sz="2000" dirty="0" smtClean="0">
                <a:solidFill>
                  <a:schemeClr val="tx1"/>
                </a:solidFill>
              </a:rPr>
            </a:br>
            <a:r>
              <a:rPr lang="en-US" sz="2000" dirty="0" smtClean="0">
                <a:solidFill>
                  <a:schemeClr val="tx1"/>
                </a:solidFill>
              </a:rPr>
              <a:t>Presentation </a:t>
            </a:r>
            <a:r>
              <a:rPr lang="en-US" sz="2000" dirty="0" smtClean="0">
                <a:solidFill>
                  <a:schemeClr val="tx1"/>
                </a:solidFill>
              </a:rPr>
              <a:t>to OHSAA Golf Coaches</a:t>
            </a:r>
            <a:endParaRPr lang="en-US" sz="2000" dirty="0" smtClean="0">
              <a:solidFill>
                <a:schemeClr val="tx1"/>
              </a:solidFill>
            </a:endParaRPr>
          </a:p>
          <a:p>
            <a:endParaRPr lang="en-US" dirty="0"/>
          </a:p>
        </p:txBody>
      </p:sp>
      <p:pic>
        <p:nvPicPr>
          <p:cNvPr id="4" name="Picture 3"/>
          <p:cNvPicPr>
            <a:picLocks noChangeAspect="1"/>
          </p:cNvPicPr>
          <p:nvPr/>
        </p:nvPicPr>
        <p:blipFill>
          <a:blip r:embed="rId3"/>
          <a:stretch>
            <a:fillRect/>
          </a:stretch>
        </p:blipFill>
        <p:spPr>
          <a:xfrm>
            <a:off x="2585488" y="1245326"/>
            <a:ext cx="3743036" cy="2105458"/>
          </a:xfrm>
          <a:prstGeom prst="rect">
            <a:avLst/>
          </a:prstGeom>
          <a:ln w="47625">
            <a:solidFill>
              <a:schemeClr val="tx1"/>
            </a:solidFill>
          </a:ln>
        </p:spPr>
      </p:pic>
    </p:spTree>
    <p:extLst>
      <p:ext uri="{BB962C8B-B14F-4D97-AF65-F5344CB8AC3E}">
        <p14:creationId xmlns:p14="http://schemas.microsoft.com/office/powerpoint/2010/main" val="1074217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NCAA Rules</a:t>
            </a:r>
            <a:endParaRPr lang="en-US" dirty="0"/>
          </a:p>
        </p:txBody>
      </p:sp>
      <p:sp>
        <p:nvSpPr>
          <p:cNvPr id="3" name="Content Placeholder 2"/>
          <p:cNvSpPr>
            <a:spLocks noGrp="1"/>
          </p:cNvSpPr>
          <p:nvPr>
            <p:ph idx="1"/>
          </p:nvPr>
        </p:nvSpPr>
        <p:spPr/>
        <p:txBody>
          <a:bodyPr>
            <a:normAutofit/>
          </a:bodyPr>
          <a:lstStyle/>
          <a:p>
            <a:pPr lvl="1"/>
            <a:r>
              <a:rPr lang="en-US" sz="2400" dirty="0"/>
              <a:t>A D1 coach cannot communicate with written correspondence until September 1 of the start of the prospects junior year in high school.</a:t>
            </a:r>
          </a:p>
          <a:p>
            <a:pPr lvl="1"/>
            <a:r>
              <a:rPr lang="en-US" sz="2400" dirty="0"/>
              <a:t>A D1 coach cannot call a prospect until September 1 of the start of the prospects junior year in high school. So if a prospect who is a sophomore in high school calls and leaves a message- the coach is not allowed to call them back at that time.</a:t>
            </a:r>
          </a:p>
          <a:p>
            <a:pPr lvl="1"/>
            <a:r>
              <a:rPr lang="en-US" sz="2400" dirty="0"/>
              <a:t>D3 coaches are allowed much greater leeway in regards to how and when they communicate with prospects</a:t>
            </a:r>
          </a:p>
        </p:txBody>
      </p:sp>
    </p:spTree>
    <p:extLst>
      <p:ext uri="{BB962C8B-B14F-4D97-AF65-F5344CB8AC3E}">
        <p14:creationId xmlns:p14="http://schemas.microsoft.com/office/powerpoint/2010/main" val="1499016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49"/>
            <a:ext cx="8229600" cy="881425"/>
          </a:xfrm>
        </p:spPr>
        <p:txBody>
          <a:bodyPr/>
          <a:lstStyle/>
          <a:p>
            <a:r>
              <a:rPr lang="en-US" dirty="0" smtClean="0"/>
              <a:t>The Recruiting Process</a:t>
            </a:r>
            <a:endParaRPr lang="en-US" dirty="0"/>
          </a:p>
        </p:txBody>
      </p:sp>
      <p:sp>
        <p:nvSpPr>
          <p:cNvPr id="3" name="Content Placeholder 2"/>
          <p:cNvSpPr>
            <a:spLocks noGrp="1"/>
          </p:cNvSpPr>
          <p:nvPr>
            <p:ph idx="1"/>
          </p:nvPr>
        </p:nvSpPr>
        <p:spPr>
          <a:xfrm>
            <a:off x="457200" y="888273"/>
            <a:ext cx="8229600" cy="5347063"/>
          </a:xfrm>
        </p:spPr>
        <p:txBody>
          <a:bodyPr>
            <a:normAutofit lnSpcReduction="10000"/>
          </a:bodyPr>
          <a:lstStyle/>
          <a:p>
            <a:r>
              <a:rPr lang="en-US" sz="2000" dirty="0" smtClean="0"/>
              <a:t>8</a:t>
            </a:r>
            <a:r>
              <a:rPr lang="en-US" sz="2000" baseline="30000" dirty="0" smtClean="0"/>
              <a:t>th</a:t>
            </a:r>
            <a:r>
              <a:rPr lang="en-US" sz="2000" dirty="0" smtClean="0"/>
              <a:t>-9</a:t>
            </a:r>
            <a:r>
              <a:rPr lang="en-US" sz="2000" baseline="30000" dirty="0" smtClean="0"/>
              <a:t>th</a:t>
            </a:r>
            <a:r>
              <a:rPr lang="en-US" sz="2000" dirty="0" smtClean="0"/>
              <a:t> Grade</a:t>
            </a:r>
          </a:p>
          <a:p>
            <a:pPr lvl="1"/>
            <a:r>
              <a:rPr lang="en-US" sz="1800" dirty="0" smtClean="0"/>
              <a:t>Player initiates communication with Coach</a:t>
            </a:r>
          </a:p>
          <a:p>
            <a:pPr lvl="1"/>
            <a:r>
              <a:rPr lang="en-US" sz="1800" dirty="0" smtClean="0"/>
              <a:t>Coach evaluates player during a tournament</a:t>
            </a:r>
          </a:p>
          <a:p>
            <a:pPr lvl="1"/>
            <a:r>
              <a:rPr lang="en-US" sz="1800" dirty="0" smtClean="0"/>
              <a:t>Player puts together Recruiting Package</a:t>
            </a:r>
          </a:p>
          <a:p>
            <a:r>
              <a:rPr lang="en-US" sz="2000" dirty="0" smtClean="0"/>
              <a:t>10</a:t>
            </a:r>
            <a:r>
              <a:rPr lang="en-US" sz="2000" baseline="30000" dirty="0" smtClean="0"/>
              <a:t>th</a:t>
            </a:r>
            <a:r>
              <a:rPr lang="en-US" sz="2000" dirty="0" smtClean="0"/>
              <a:t> Grade</a:t>
            </a:r>
          </a:p>
          <a:p>
            <a:pPr lvl="1"/>
            <a:r>
              <a:rPr lang="en-US" sz="1800" dirty="0"/>
              <a:t>Player initiates communication with coach, and continues to update coach with swing videos, tournament results and schedules</a:t>
            </a:r>
          </a:p>
          <a:p>
            <a:pPr lvl="1"/>
            <a:r>
              <a:rPr lang="en-US" sz="1800" dirty="0"/>
              <a:t>Coach evaluates progress in players game</a:t>
            </a:r>
          </a:p>
          <a:p>
            <a:pPr lvl="1"/>
            <a:r>
              <a:rPr lang="en-US" sz="1800" dirty="0"/>
              <a:t>Player registers with the NCAA Eligibility Center (Formerly Clearinghouse)</a:t>
            </a:r>
          </a:p>
          <a:p>
            <a:pPr lvl="1"/>
            <a:r>
              <a:rPr lang="en-US" sz="1800" dirty="0"/>
              <a:t>Player makes unofficial visits to prospective schools</a:t>
            </a:r>
          </a:p>
          <a:p>
            <a:r>
              <a:rPr lang="en-US" sz="2000" dirty="0" smtClean="0"/>
              <a:t>11</a:t>
            </a:r>
            <a:r>
              <a:rPr lang="en-US" sz="2000" baseline="30000" dirty="0" smtClean="0"/>
              <a:t>th</a:t>
            </a:r>
            <a:r>
              <a:rPr lang="en-US" sz="2000" dirty="0" smtClean="0"/>
              <a:t> Grade</a:t>
            </a:r>
          </a:p>
          <a:p>
            <a:pPr lvl="1"/>
            <a:r>
              <a:rPr lang="en-US" sz="1800" dirty="0"/>
              <a:t>Player and Coach can communicate directly for the first time.</a:t>
            </a:r>
          </a:p>
          <a:p>
            <a:pPr lvl="1"/>
            <a:r>
              <a:rPr lang="en-US" sz="1800" dirty="0"/>
              <a:t>Player continues to take unofficial visits to schools</a:t>
            </a:r>
          </a:p>
          <a:p>
            <a:pPr lvl="1"/>
            <a:r>
              <a:rPr lang="en-US" sz="1800" dirty="0"/>
              <a:t>Player takes ACT/SAT</a:t>
            </a:r>
          </a:p>
          <a:p>
            <a:pPr lvl="1"/>
            <a:r>
              <a:rPr lang="en-US" sz="1800" dirty="0"/>
              <a:t>Coach makes verbal offer to player.</a:t>
            </a:r>
          </a:p>
          <a:p>
            <a:pPr lvl="1"/>
            <a:r>
              <a:rPr lang="en-US" sz="1800" dirty="0"/>
              <a:t>Player accepts verbal offer</a:t>
            </a:r>
          </a:p>
        </p:txBody>
      </p:sp>
    </p:spTree>
    <p:extLst>
      <p:ext uri="{BB962C8B-B14F-4D97-AF65-F5344CB8AC3E}">
        <p14:creationId xmlns:p14="http://schemas.microsoft.com/office/powerpoint/2010/main" val="26619882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Communicating with College Coaches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It is critical that a prospective athlete starts communicating with coaches as soon as possible. </a:t>
            </a:r>
          </a:p>
          <a:p>
            <a:pPr lvl="1"/>
            <a:r>
              <a:rPr lang="en-US" dirty="0" smtClean="0"/>
              <a:t>Even if the high school golfer doesn’t currently have the scores to warrant an offer, he or she must get their name out there and start developing a relationship with coaches.</a:t>
            </a:r>
          </a:p>
          <a:p>
            <a:pPr marL="514350" indent="-457200"/>
            <a:r>
              <a:rPr lang="en-US" dirty="0" smtClean="0"/>
              <a:t>The content of the communication is important</a:t>
            </a:r>
          </a:p>
          <a:p>
            <a:pPr lvl="1"/>
            <a:r>
              <a:rPr lang="en-US" dirty="0" smtClean="0"/>
              <a:t>Make sure the message is succinct.</a:t>
            </a:r>
          </a:p>
          <a:p>
            <a:pPr lvl="1"/>
            <a:r>
              <a:rPr lang="en-US" dirty="0" smtClean="0"/>
              <a:t>Show your passion for the game and your capacity for hard work.</a:t>
            </a:r>
          </a:p>
          <a:p>
            <a:pPr lvl="1"/>
            <a:r>
              <a:rPr lang="en-US" dirty="0" smtClean="0"/>
              <a:t>Make sure the grammar is correct!</a:t>
            </a:r>
          </a:p>
        </p:txBody>
      </p:sp>
    </p:spTree>
    <p:extLst>
      <p:ext uri="{BB962C8B-B14F-4D97-AF65-F5344CB8AC3E}">
        <p14:creationId xmlns:p14="http://schemas.microsoft.com/office/powerpoint/2010/main" val="491441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Unofficial Visits to Prospective Schools</a:t>
            </a:r>
            <a:endParaRPr lang="en-US" dirty="0"/>
          </a:p>
        </p:txBody>
      </p:sp>
      <p:sp>
        <p:nvSpPr>
          <p:cNvPr id="3" name="Content Placeholder 2"/>
          <p:cNvSpPr>
            <a:spLocks noGrp="1"/>
          </p:cNvSpPr>
          <p:nvPr>
            <p:ph idx="1"/>
          </p:nvPr>
        </p:nvSpPr>
        <p:spPr/>
        <p:txBody>
          <a:bodyPr>
            <a:normAutofit lnSpcReduction="10000"/>
          </a:bodyPr>
          <a:lstStyle/>
          <a:p>
            <a:r>
              <a:rPr lang="en-US" dirty="0" smtClean="0"/>
              <a:t>An Unofficial Visit is one where the prospective student-athlete pays his or her own expenses for the trip. There are very few rules on when this can take place. </a:t>
            </a:r>
          </a:p>
          <a:p>
            <a:pPr lvl="1"/>
            <a:r>
              <a:rPr lang="en-US" dirty="0" smtClean="0"/>
              <a:t>In this day and age, your success in obtaining an offer from a school is much higher if you make visits to see coaches on campus.</a:t>
            </a:r>
          </a:p>
          <a:p>
            <a:pPr lvl="1"/>
            <a:r>
              <a:rPr lang="en-US" dirty="0" smtClean="0"/>
              <a:t>So encourage your players to visit schools and meet coaches.</a:t>
            </a:r>
          </a:p>
          <a:p>
            <a:pPr lvl="1"/>
            <a:r>
              <a:rPr lang="en-US" dirty="0" smtClean="0"/>
              <a:t>It’s ultimately all about finding the right fit</a:t>
            </a:r>
          </a:p>
        </p:txBody>
      </p:sp>
    </p:spTree>
    <p:extLst>
      <p:ext uri="{BB962C8B-B14F-4D97-AF65-F5344CB8AC3E}">
        <p14:creationId xmlns:p14="http://schemas.microsoft.com/office/powerpoint/2010/main" val="4120245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4265"/>
          </a:xfrm>
        </p:spPr>
        <p:txBody>
          <a:bodyPr>
            <a:normAutofit fontScale="90000"/>
          </a:bodyPr>
          <a:lstStyle/>
          <a:p>
            <a:r>
              <a:rPr lang="en-US" dirty="0" smtClean="0"/>
              <a:t>Verbal Offers</a:t>
            </a:r>
            <a:endParaRPr lang="en-US" dirty="0"/>
          </a:p>
        </p:txBody>
      </p:sp>
      <p:sp>
        <p:nvSpPr>
          <p:cNvPr id="3" name="Content Placeholder 2"/>
          <p:cNvSpPr>
            <a:spLocks noGrp="1"/>
          </p:cNvSpPr>
          <p:nvPr>
            <p:ph idx="1"/>
          </p:nvPr>
        </p:nvSpPr>
        <p:spPr>
          <a:xfrm>
            <a:off x="457200" y="1018903"/>
            <a:ext cx="8229600" cy="5107261"/>
          </a:xfrm>
        </p:spPr>
        <p:txBody>
          <a:bodyPr>
            <a:normAutofit fontScale="47500" lnSpcReduction="20000"/>
          </a:bodyPr>
          <a:lstStyle/>
          <a:p>
            <a:r>
              <a:rPr lang="en-US" sz="4400" b="1" dirty="0" smtClean="0"/>
              <a:t>When can the coach make them?</a:t>
            </a:r>
            <a:endParaRPr lang="en-US" sz="4400" b="1" i="1" dirty="0" smtClean="0"/>
          </a:p>
          <a:p>
            <a:pPr lvl="1"/>
            <a:r>
              <a:rPr lang="en-US" sz="3800" dirty="0" smtClean="0"/>
              <a:t>A college coach can make a verbal scholarship offer at any point in time.</a:t>
            </a:r>
          </a:p>
          <a:p>
            <a:pPr lvl="1"/>
            <a:r>
              <a:rPr lang="en-US" sz="3800" dirty="0" smtClean="0"/>
              <a:t>An official offer can only be made in writing during the prospects senior year of high school</a:t>
            </a:r>
            <a:br>
              <a:rPr lang="en-US" sz="3800" dirty="0" smtClean="0"/>
            </a:br>
            <a:endParaRPr lang="en-US" sz="3800" dirty="0" smtClean="0"/>
          </a:p>
          <a:p>
            <a:r>
              <a:rPr lang="en-US" sz="4400" b="1" dirty="0" smtClean="0"/>
              <a:t>When do they typically occur?</a:t>
            </a:r>
          </a:p>
          <a:p>
            <a:pPr lvl="1"/>
            <a:r>
              <a:rPr lang="en-US" sz="3800" dirty="0" smtClean="0"/>
              <a:t>Offers are being made earlier every year. The best golfers can receive them in 8</a:t>
            </a:r>
            <a:r>
              <a:rPr lang="en-US" sz="3800" baseline="30000" dirty="0" smtClean="0"/>
              <a:t>th</a:t>
            </a:r>
            <a:r>
              <a:rPr lang="en-US" sz="3800" dirty="0" smtClean="0"/>
              <a:t> grade or even earlier.</a:t>
            </a:r>
          </a:p>
          <a:p>
            <a:pPr lvl="1"/>
            <a:r>
              <a:rPr lang="en-US" sz="3800" dirty="0" smtClean="0"/>
              <a:t>Verbal offers for nationally ranked players most often occur in their freshman or sophomore years of high school</a:t>
            </a:r>
          </a:p>
          <a:p>
            <a:pPr lvl="1"/>
            <a:r>
              <a:rPr lang="en-US" sz="3800" dirty="0" smtClean="0"/>
              <a:t>Majority of offers occur during a prospects junior year of high school or the summer following the junior year.</a:t>
            </a:r>
            <a:br>
              <a:rPr lang="en-US" sz="3800" dirty="0" smtClean="0"/>
            </a:br>
            <a:endParaRPr lang="en-US" sz="3800" dirty="0" smtClean="0"/>
          </a:p>
          <a:p>
            <a:r>
              <a:rPr lang="en-US" sz="4400" b="1" dirty="0" smtClean="0"/>
              <a:t>How long are offers typically good for?</a:t>
            </a:r>
          </a:p>
          <a:p>
            <a:pPr lvl="1"/>
            <a:r>
              <a:rPr lang="en-US" sz="3800" dirty="0" smtClean="0"/>
              <a:t>That depends on the coach and school. Most coaches set a time limit on the offer.</a:t>
            </a:r>
          </a:p>
          <a:p>
            <a:pPr marL="457200" lvl="1" indent="0">
              <a:buNone/>
            </a:pPr>
            <a:endParaRPr lang="en-US" dirty="0" smtClean="0"/>
          </a:p>
          <a:p>
            <a:pPr marL="57150" indent="0">
              <a:buNone/>
            </a:pPr>
            <a:r>
              <a:rPr lang="en-US" b="1" u="sng" dirty="0" smtClean="0"/>
              <a:t>The goal of a college coach is to get the best talent for the least amount of money.</a:t>
            </a:r>
          </a:p>
          <a:p>
            <a:pPr marL="457200" lvl="1" indent="0">
              <a:buNone/>
            </a:pPr>
            <a:endParaRPr lang="en-US" dirty="0" smtClean="0"/>
          </a:p>
          <a:p>
            <a:endParaRPr lang="en-US" dirty="0"/>
          </a:p>
        </p:txBody>
      </p:sp>
    </p:spTree>
    <p:extLst>
      <p:ext uri="{BB962C8B-B14F-4D97-AF65-F5344CB8AC3E}">
        <p14:creationId xmlns:p14="http://schemas.microsoft.com/office/powerpoint/2010/main" val="68552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Verbal and Binding Commitments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prospective athlete can make a verbal commitment to attend a school and/or accept a scholarship offer at any point in time. This can be done through verbal or written communication to the coach. It is NON-BINDING on both parties.</a:t>
            </a:r>
          </a:p>
          <a:p>
            <a:endParaRPr lang="en-US" dirty="0" smtClean="0"/>
          </a:p>
          <a:p>
            <a:r>
              <a:rPr lang="en-US" dirty="0" smtClean="0"/>
              <a:t>A BINDING commitment on both parties happens during the National Letter of Intent signing period. For NCAA prospects, there are two signing periods. </a:t>
            </a:r>
          </a:p>
          <a:p>
            <a:pPr lvl="1"/>
            <a:r>
              <a:rPr lang="en-US" u="sng" dirty="0" smtClean="0"/>
              <a:t>Early Signing </a:t>
            </a:r>
            <a:r>
              <a:rPr lang="en-US" dirty="0" smtClean="0"/>
              <a:t>period happens in early November of the prospects senior year</a:t>
            </a:r>
          </a:p>
          <a:p>
            <a:pPr lvl="1"/>
            <a:r>
              <a:rPr lang="en-US" u="sng" dirty="0" smtClean="0"/>
              <a:t>Regular Signing </a:t>
            </a:r>
            <a:r>
              <a:rPr lang="en-US" dirty="0" smtClean="0"/>
              <a:t>period happens in April of the prospects senior year</a:t>
            </a:r>
          </a:p>
          <a:p>
            <a:endParaRPr lang="en-US" dirty="0"/>
          </a:p>
        </p:txBody>
      </p:sp>
    </p:spTree>
    <p:extLst>
      <p:ext uri="{BB962C8B-B14F-4D97-AF65-F5344CB8AC3E}">
        <p14:creationId xmlns:p14="http://schemas.microsoft.com/office/powerpoint/2010/main" val="3696894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Tournament Scheduling</a:t>
            </a:r>
            <a:endParaRPr lang="en-US" dirty="0"/>
          </a:p>
        </p:txBody>
      </p:sp>
      <p:sp>
        <p:nvSpPr>
          <p:cNvPr id="3" name="Content Placeholder 2"/>
          <p:cNvSpPr>
            <a:spLocks noGrp="1"/>
          </p:cNvSpPr>
          <p:nvPr>
            <p:ph idx="1"/>
          </p:nvPr>
        </p:nvSpPr>
        <p:spPr>
          <a:xfrm>
            <a:off x="457200" y="1600200"/>
            <a:ext cx="8229600" cy="4661263"/>
          </a:xfrm>
        </p:spPr>
        <p:txBody>
          <a:bodyPr>
            <a:normAutofit/>
          </a:bodyPr>
          <a:lstStyle/>
          <a:p>
            <a:r>
              <a:rPr lang="en-US" sz="2200" b="1" dirty="0" smtClean="0"/>
              <a:t>The Reality</a:t>
            </a:r>
          </a:p>
          <a:p>
            <a:pPr lvl="1"/>
            <a:r>
              <a:rPr lang="en-US" sz="2000" dirty="0" smtClean="0"/>
              <a:t>Most College Coaches do not put much emphasis on what a player shoots in high school tournaments. The courses aren’t similar to what they play in college. Two exceptions - very low scores or very good finishes at State Tournaments.</a:t>
            </a:r>
            <a:br>
              <a:rPr lang="en-US" sz="2000" dirty="0" smtClean="0"/>
            </a:br>
            <a:endParaRPr lang="en-US" sz="2000" dirty="0" smtClean="0"/>
          </a:p>
          <a:p>
            <a:pPr lvl="1"/>
            <a:r>
              <a:rPr lang="en-US" sz="2000" dirty="0" smtClean="0"/>
              <a:t>Ohio High School Golfers have a very short window of opportunity to play tournament golf outside of high school season, due to our climate, availability of tournaments and the rules of high school golf. </a:t>
            </a:r>
            <a:br>
              <a:rPr lang="en-US" sz="2000" dirty="0" smtClean="0"/>
            </a:br>
            <a:endParaRPr lang="en-US" sz="2000" dirty="0" smtClean="0"/>
          </a:p>
          <a:p>
            <a:pPr lvl="1"/>
            <a:r>
              <a:rPr lang="en-US" sz="2000" dirty="0" smtClean="0"/>
              <a:t>Strength of Tournament Scheduling and number of tournaments played becomes very important for the junior golfer living in Ohio.</a:t>
            </a:r>
          </a:p>
        </p:txBody>
      </p:sp>
    </p:spTree>
    <p:extLst>
      <p:ext uri="{BB962C8B-B14F-4D97-AF65-F5344CB8AC3E}">
        <p14:creationId xmlns:p14="http://schemas.microsoft.com/office/powerpoint/2010/main" val="26112469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can YOU do to Help Your Players?</a:t>
            </a:r>
            <a:endParaRPr lang="en-US" dirty="0"/>
          </a:p>
        </p:txBody>
      </p:sp>
      <p:sp>
        <p:nvSpPr>
          <p:cNvPr id="3" name="Content Placeholder 2"/>
          <p:cNvSpPr>
            <a:spLocks noGrp="1"/>
          </p:cNvSpPr>
          <p:nvPr>
            <p:ph idx="1"/>
          </p:nvPr>
        </p:nvSpPr>
        <p:spPr/>
        <p:txBody>
          <a:bodyPr>
            <a:normAutofit lnSpcReduction="10000"/>
          </a:bodyPr>
          <a:lstStyle/>
          <a:p>
            <a:r>
              <a:rPr lang="en-US" dirty="0" smtClean="0"/>
              <a:t>Encourage them to start the process early and to seek qualified help</a:t>
            </a:r>
          </a:p>
          <a:p>
            <a:r>
              <a:rPr lang="en-US" dirty="0" smtClean="0"/>
              <a:t>Stress the importance of academics</a:t>
            </a:r>
          </a:p>
          <a:p>
            <a:r>
              <a:rPr lang="en-US" dirty="0" smtClean="0"/>
              <a:t>Stress the importance of fitness and hitting the ball a long way</a:t>
            </a:r>
          </a:p>
          <a:p>
            <a:r>
              <a:rPr lang="en-US" dirty="0" smtClean="0"/>
              <a:t>Help them identify appropriate junior tournaments to play in</a:t>
            </a:r>
          </a:p>
          <a:p>
            <a:r>
              <a:rPr lang="en-US" dirty="0" smtClean="0"/>
              <a:t>Communicate scores and important info using social media</a:t>
            </a:r>
          </a:p>
          <a:p>
            <a:endParaRPr lang="en-US" dirty="0"/>
          </a:p>
        </p:txBody>
      </p:sp>
    </p:spTree>
    <p:extLst>
      <p:ext uri="{BB962C8B-B14F-4D97-AF65-F5344CB8AC3E}">
        <p14:creationId xmlns:p14="http://schemas.microsoft.com/office/powerpoint/2010/main" val="2468152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can YOU do to Help Your Players?</a:t>
            </a:r>
            <a:endParaRPr lang="en-US" dirty="0"/>
          </a:p>
        </p:txBody>
      </p:sp>
      <p:sp>
        <p:nvSpPr>
          <p:cNvPr id="3" name="Content Placeholder 2"/>
          <p:cNvSpPr>
            <a:spLocks noGrp="1"/>
          </p:cNvSpPr>
          <p:nvPr>
            <p:ph idx="1"/>
          </p:nvPr>
        </p:nvSpPr>
        <p:spPr/>
        <p:txBody>
          <a:bodyPr>
            <a:normAutofit fontScale="40000" lnSpcReduction="20000"/>
          </a:bodyPr>
          <a:lstStyle/>
          <a:p>
            <a:r>
              <a:rPr lang="en-US" sz="6000" dirty="0"/>
              <a:t>Develop a web site with pertinent information on your team and your high school schedule/results</a:t>
            </a:r>
            <a:br>
              <a:rPr lang="en-US" sz="6000" dirty="0"/>
            </a:br>
            <a:endParaRPr lang="en-US" sz="6000" dirty="0"/>
          </a:p>
          <a:p>
            <a:r>
              <a:rPr lang="en-US" sz="6000" dirty="0"/>
              <a:t>Act as a referral source when college coaches call you for information on your player</a:t>
            </a:r>
            <a:r>
              <a:rPr lang="en-US" sz="6000" dirty="0" smtClean="0"/>
              <a:t/>
            </a:r>
            <a:br>
              <a:rPr lang="en-US" sz="6000" dirty="0" smtClean="0"/>
            </a:br>
            <a:endParaRPr lang="en-US" sz="6000" dirty="0" smtClean="0"/>
          </a:p>
          <a:p>
            <a:r>
              <a:rPr lang="en-US" sz="6000" dirty="0" smtClean="0"/>
              <a:t>Help your player take ownership of their games</a:t>
            </a:r>
            <a:br>
              <a:rPr lang="en-US" sz="6000" dirty="0" smtClean="0"/>
            </a:br>
            <a:endParaRPr lang="en-US" sz="6000" dirty="0" smtClean="0"/>
          </a:p>
          <a:p>
            <a:r>
              <a:rPr lang="en-US" sz="6000" dirty="0" smtClean="0"/>
              <a:t>College coaches typically do not want to hear directly from a high school coach or have them make a visit to campus with their high school players. College coaches want to get to know the player.</a:t>
            </a:r>
          </a:p>
          <a:p>
            <a:pPr marL="0" indent="0">
              <a:buNone/>
            </a:pPr>
            <a:endParaRPr lang="en-US" dirty="0" smtClean="0"/>
          </a:p>
          <a:p>
            <a:r>
              <a:rPr lang="en-US" b="1" u="sng" dirty="0" smtClean="0"/>
              <a:t>Reach out to us if you have any questions regarding your player, his or her future potential, NCAA rules questions, what tournaments to play in, etc. We are here to help you help your player</a:t>
            </a:r>
            <a:r>
              <a:rPr lang="en-US" b="1" dirty="0" smtClean="0"/>
              <a:t>.</a:t>
            </a:r>
            <a:endParaRPr lang="en-US" b="1" dirty="0"/>
          </a:p>
        </p:txBody>
      </p:sp>
    </p:spTree>
    <p:extLst>
      <p:ext uri="{BB962C8B-B14F-4D97-AF65-F5344CB8AC3E}">
        <p14:creationId xmlns:p14="http://schemas.microsoft.com/office/powerpoint/2010/main" val="14952121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 and Answer Session</a:t>
            </a:r>
            <a:endParaRPr lang="en-US" dirty="0"/>
          </a:p>
        </p:txBody>
      </p:sp>
    </p:spTree>
    <p:extLst>
      <p:ext uri="{BB962C8B-B14F-4D97-AF65-F5344CB8AC3E}">
        <p14:creationId xmlns:p14="http://schemas.microsoft.com/office/powerpoint/2010/main" val="1522341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Background</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Brad Sparling</a:t>
            </a:r>
          </a:p>
          <a:p>
            <a:pPr>
              <a:buFontTx/>
              <a:buChar char="-"/>
            </a:pPr>
            <a:r>
              <a:rPr lang="en-US" sz="2400" dirty="0" smtClean="0"/>
              <a:t>Former Men’s and Women’s Golf Coach at Duke University. Former Men’s Associate Head Coach at The Ohio State University. Founded </a:t>
            </a:r>
            <a:r>
              <a:rPr lang="en-US" sz="2400" i="1" dirty="0" smtClean="0"/>
              <a:t>Play Golf In College </a:t>
            </a:r>
            <a:r>
              <a:rPr lang="en-US" sz="2400" dirty="0" smtClean="0"/>
              <a:t>8 years ago. </a:t>
            </a:r>
          </a:p>
          <a:p>
            <a:pPr lvl="1"/>
            <a:r>
              <a:rPr lang="en-US" sz="2000" dirty="0" smtClean="0"/>
              <a:t>Coached 2 NCAA Championship Women’s Teams at Duke University</a:t>
            </a:r>
          </a:p>
          <a:p>
            <a:pPr lvl="1"/>
            <a:r>
              <a:rPr lang="en-US" sz="2000" dirty="0" smtClean="0"/>
              <a:t>Coached 14 Division 1 NCAA All-Americans</a:t>
            </a:r>
          </a:p>
          <a:p>
            <a:pPr lvl="1"/>
            <a:r>
              <a:rPr lang="en-US" sz="2000" dirty="0" smtClean="0"/>
              <a:t>Coached 2 Division 1 National Players of the Year and 1 NCAA Individual Champion</a:t>
            </a:r>
          </a:p>
          <a:p>
            <a:pPr lvl="1"/>
            <a:r>
              <a:rPr lang="en-US" sz="2000" dirty="0" smtClean="0"/>
              <a:t>Recruited (2) Top 5 National Recruiting Classes while Duke Men’s Coach</a:t>
            </a:r>
          </a:p>
          <a:p>
            <a:pPr lvl="1"/>
            <a:r>
              <a:rPr lang="en-US" sz="2000" dirty="0" smtClean="0"/>
              <a:t>Worked with/Coached (3) Ohio Division 1 State High School Boys Individual Champions, (2) Ohio Division 1 State High School Individual Girls Champions,  (2) Ohio Division 2 State High School Individual Boys Champions, (1) Ohio Division 2 State High School Girls Individual Champions.</a:t>
            </a:r>
          </a:p>
          <a:p>
            <a:pPr lvl="1"/>
            <a:r>
              <a:rPr lang="en-US" sz="2000" dirty="0" smtClean="0"/>
              <a:t>Over 95% of PGIC players have received offers to play golf in college</a:t>
            </a:r>
          </a:p>
          <a:p>
            <a:pPr lvl="1"/>
            <a:r>
              <a:rPr lang="en-US" sz="2000" dirty="0" smtClean="0"/>
              <a:t>Played Golf at Vanderbilt and Guilford College where he received a Degree in Economics</a:t>
            </a:r>
          </a:p>
          <a:p>
            <a:pPr marL="0" indent="0">
              <a:buNone/>
            </a:pPr>
            <a:endParaRPr lang="en-US" dirty="0" smtClean="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6047180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Text Placeholder 2"/>
          <p:cNvSpPr>
            <a:spLocks noGrp="1"/>
          </p:cNvSpPr>
          <p:nvPr>
            <p:ph type="body" idx="1"/>
          </p:nvPr>
        </p:nvSpPr>
        <p:spPr/>
        <p:txBody>
          <a:bodyPr>
            <a:normAutofit/>
          </a:bodyPr>
          <a:lstStyle/>
          <a:p>
            <a:r>
              <a:rPr lang="en-US" sz="2800" u="sng" dirty="0" smtClean="0"/>
              <a:t>Brad Sparling</a:t>
            </a:r>
            <a:endParaRPr lang="en-US" sz="2800" u="sng" dirty="0"/>
          </a:p>
        </p:txBody>
      </p:sp>
      <p:sp>
        <p:nvSpPr>
          <p:cNvPr id="4" name="Content Placeholder 3"/>
          <p:cNvSpPr>
            <a:spLocks noGrp="1"/>
          </p:cNvSpPr>
          <p:nvPr>
            <p:ph sz="half" idx="2"/>
          </p:nvPr>
        </p:nvSpPr>
        <p:spPr>
          <a:xfrm>
            <a:off x="457199" y="2174875"/>
            <a:ext cx="4187825" cy="3951288"/>
          </a:xfrm>
        </p:spPr>
        <p:txBody>
          <a:bodyPr/>
          <a:lstStyle/>
          <a:p>
            <a:r>
              <a:rPr lang="en-US" dirty="0" smtClean="0">
                <a:hlinkClick r:id="rId2"/>
              </a:rPr>
              <a:t>coachsparling@gmail.com</a:t>
            </a:r>
            <a:endParaRPr lang="en-US" dirty="0" smtClean="0"/>
          </a:p>
          <a:p>
            <a:r>
              <a:rPr lang="en-US" dirty="0" smtClean="0"/>
              <a:t>614-787-2438 </a:t>
            </a:r>
            <a:endParaRPr lang="en-US" dirty="0"/>
          </a:p>
        </p:txBody>
      </p:sp>
      <p:sp>
        <p:nvSpPr>
          <p:cNvPr id="5" name="Text Placeholder 4"/>
          <p:cNvSpPr>
            <a:spLocks noGrp="1"/>
          </p:cNvSpPr>
          <p:nvPr>
            <p:ph type="body" sz="quarter" idx="3"/>
          </p:nvPr>
        </p:nvSpPr>
        <p:spPr/>
        <p:txBody>
          <a:bodyPr>
            <a:normAutofit/>
          </a:bodyPr>
          <a:lstStyle/>
          <a:p>
            <a:r>
              <a:rPr lang="en-US" sz="2800" u="sng" dirty="0" smtClean="0"/>
              <a:t>Mark MacDonald</a:t>
            </a:r>
            <a:endParaRPr lang="en-US" sz="2800" u="sng" dirty="0"/>
          </a:p>
        </p:txBody>
      </p:sp>
      <p:sp>
        <p:nvSpPr>
          <p:cNvPr id="6" name="Content Placeholder 5"/>
          <p:cNvSpPr>
            <a:spLocks noGrp="1"/>
          </p:cNvSpPr>
          <p:nvPr>
            <p:ph sz="quarter" idx="4"/>
          </p:nvPr>
        </p:nvSpPr>
        <p:spPr/>
        <p:txBody>
          <a:bodyPr/>
          <a:lstStyle/>
          <a:p>
            <a:r>
              <a:rPr lang="en-US" dirty="0" smtClean="0">
                <a:hlinkClick r:id="rId3"/>
              </a:rPr>
              <a:t>markdmacd@gmail.com</a:t>
            </a:r>
            <a:endParaRPr lang="en-US" dirty="0" smtClean="0"/>
          </a:p>
          <a:p>
            <a:r>
              <a:rPr lang="en-US" dirty="0" smtClean="0"/>
              <a:t>614-563-8421</a:t>
            </a:r>
          </a:p>
          <a:p>
            <a:pPr marL="0" indent="0">
              <a:buNone/>
            </a:pPr>
            <a:endParaRPr lang="en-US" dirty="0"/>
          </a:p>
        </p:txBody>
      </p:sp>
      <p:sp>
        <p:nvSpPr>
          <p:cNvPr id="8" name="Rectangle 7"/>
          <p:cNvSpPr>
            <a:spLocks/>
          </p:cNvSpPr>
          <p:nvPr/>
        </p:nvSpPr>
        <p:spPr>
          <a:xfrm>
            <a:off x="591653" y="3832402"/>
            <a:ext cx="8095147" cy="646331"/>
          </a:xfrm>
          <a:prstGeom prst="rect">
            <a:avLst/>
          </a:prstGeom>
          <a:noFill/>
        </p:spPr>
        <p:txBody>
          <a:bodyPr wrap="square" lIns="91440" tIns="45720" rIns="91440" bIns="45720">
            <a:spAutoFit/>
          </a:bodyPr>
          <a:lstStyle/>
          <a:p>
            <a:pPr algn="ctr"/>
            <a:r>
              <a:rPr lang="en-US" sz="3600" b="1" dirty="0" smtClean="0">
                <a:ln w="12700">
                  <a:solidFill>
                    <a:srgbClr val="0000FF"/>
                  </a:solidFill>
                  <a:prstDash val="solid"/>
                </a:ln>
                <a:solidFill>
                  <a:srgbClr val="0000FF"/>
                </a:solidFill>
                <a:effectLst>
                  <a:outerShdw blurRad="41275" dist="20320" dir="1800000" algn="tl" rotWithShape="0">
                    <a:srgbClr val="000000">
                      <a:alpha val="40000"/>
                    </a:srgbClr>
                  </a:outerShdw>
                </a:effectLst>
              </a:rPr>
              <a:t>www.playgolfincollege.com</a:t>
            </a:r>
            <a:endParaRPr lang="en-US" sz="3600" b="1" cap="none" spc="0" dirty="0">
              <a:ln w="12700">
                <a:solidFill>
                  <a:srgbClr val="0000FF"/>
                </a:solidFill>
                <a:prstDash val="solid"/>
              </a:ln>
              <a:solidFill>
                <a:srgbClr val="0000FF"/>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612389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Background</a:t>
            </a:r>
            <a:endParaRPr lang="en-US" dirty="0"/>
          </a:p>
        </p:txBody>
      </p:sp>
      <p:sp>
        <p:nvSpPr>
          <p:cNvPr id="3" name="Content Placeholder 2"/>
          <p:cNvSpPr>
            <a:spLocks noGrp="1"/>
          </p:cNvSpPr>
          <p:nvPr>
            <p:ph idx="1"/>
          </p:nvPr>
        </p:nvSpPr>
        <p:spPr/>
        <p:txBody>
          <a:bodyPr>
            <a:normAutofit/>
          </a:bodyPr>
          <a:lstStyle/>
          <a:p>
            <a:pPr marL="0" indent="0">
              <a:buNone/>
            </a:pPr>
            <a:r>
              <a:rPr lang="en-US" sz="2700" b="1" dirty="0" smtClean="0"/>
              <a:t>Mark MacDonald</a:t>
            </a:r>
          </a:p>
          <a:p>
            <a:pPr marL="0" indent="0">
              <a:buNone/>
            </a:pPr>
            <a:r>
              <a:rPr lang="en-US" sz="2000" dirty="0" smtClean="0"/>
              <a:t>- Former Assistant Men’s Golf Coach at Miami University</a:t>
            </a:r>
          </a:p>
          <a:p>
            <a:pPr lvl="1"/>
            <a:r>
              <a:rPr lang="en-US" sz="1800" dirty="0" smtClean="0"/>
              <a:t>Played Golf at Miami University</a:t>
            </a:r>
          </a:p>
          <a:p>
            <a:pPr lvl="1"/>
            <a:r>
              <a:rPr lang="en-US" sz="1800" dirty="0" smtClean="0"/>
              <a:t>2x Academic All American with a degree in Integrated Mathematics</a:t>
            </a:r>
          </a:p>
          <a:p>
            <a:pPr lvl="1"/>
            <a:r>
              <a:rPr lang="en-US" sz="1800" dirty="0" smtClean="0"/>
              <a:t>Played Professionally for two years on various golf tours</a:t>
            </a:r>
          </a:p>
          <a:p>
            <a:pPr lvl="1"/>
            <a:r>
              <a:rPr lang="en-US" sz="1800" dirty="0" smtClean="0"/>
              <a:t>Miami University - Assistant Men’s Coach for 2 years when Miami won their first MAC Championship in over 15 years</a:t>
            </a:r>
          </a:p>
          <a:p>
            <a:pPr lvl="1"/>
            <a:r>
              <a:rPr lang="en-US" sz="1800" dirty="0" smtClean="0"/>
              <a:t>In charge of Southwest Ohio, Indiana and Kentucky for </a:t>
            </a:r>
            <a:r>
              <a:rPr lang="en-US" sz="1800" u="sng" dirty="0" smtClean="0"/>
              <a:t>Play Golf In College</a:t>
            </a:r>
          </a:p>
          <a:p>
            <a:pPr marL="0" indent="0">
              <a:buNone/>
            </a:pPr>
            <a:endParaRPr lang="en-US" sz="2700" b="1" dirty="0"/>
          </a:p>
        </p:txBody>
      </p:sp>
    </p:spTree>
    <p:extLst>
      <p:ext uri="{BB962C8B-B14F-4D97-AF65-F5344CB8AC3E}">
        <p14:creationId xmlns:p14="http://schemas.microsoft.com/office/powerpoint/2010/main" val="849243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Do</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Help players and families navigate the college recruiting process</a:t>
            </a:r>
          </a:p>
          <a:p>
            <a:pPr lvl="1"/>
            <a:r>
              <a:rPr lang="en-US" dirty="0" smtClean="0"/>
              <a:t>Help players develop a Recruiting Package</a:t>
            </a:r>
          </a:p>
          <a:p>
            <a:pPr lvl="1"/>
            <a:r>
              <a:rPr lang="en-US" dirty="0" smtClean="0"/>
              <a:t>Help players and families identify an appropriate list of prospective schools</a:t>
            </a:r>
          </a:p>
          <a:p>
            <a:pPr lvl="1"/>
            <a:r>
              <a:rPr lang="en-US" dirty="0" smtClean="0"/>
              <a:t>Mentor players as they communicate with coaches</a:t>
            </a:r>
          </a:p>
          <a:p>
            <a:pPr lvl="1"/>
            <a:r>
              <a:rPr lang="en-US" dirty="0" smtClean="0"/>
              <a:t>Arrange Visits to Schools</a:t>
            </a:r>
          </a:p>
          <a:p>
            <a:pPr lvl="1"/>
            <a:r>
              <a:rPr lang="en-US" dirty="0" smtClean="0"/>
              <a:t>Help players prepare for College Visits</a:t>
            </a:r>
          </a:p>
          <a:p>
            <a:pPr lvl="1"/>
            <a:r>
              <a:rPr lang="en-US" dirty="0" smtClean="0"/>
              <a:t>Act as a referral source for college coaches</a:t>
            </a:r>
          </a:p>
          <a:p>
            <a:pPr lvl="1"/>
            <a:r>
              <a:rPr lang="en-US" dirty="0" smtClean="0"/>
              <a:t>Help players determine if a school is a good fit</a:t>
            </a:r>
          </a:p>
          <a:p>
            <a:pPr lvl="1"/>
            <a:r>
              <a:rPr lang="en-US" dirty="0" smtClean="0"/>
              <a:t>Mentor players as they negotiate scholarship offers</a:t>
            </a:r>
          </a:p>
          <a:p>
            <a:pPr lvl="1"/>
            <a:r>
              <a:rPr lang="en-US" dirty="0" smtClean="0"/>
              <a:t>Help families understand NCAA Rules</a:t>
            </a:r>
          </a:p>
          <a:p>
            <a:pPr lvl="1"/>
            <a:r>
              <a:rPr lang="en-US" dirty="0" smtClean="0"/>
              <a:t>Help players develop Tournament Schedules</a:t>
            </a:r>
          </a:p>
        </p:txBody>
      </p:sp>
    </p:spTree>
    <p:extLst>
      <p:ext uri="{BB962C8B-B14F-4D97-AF65-F5344CB8AC3E}">
        <p14:creationId xmlns:p14="http://schemas.microsoft.com/office/powerpoint/2010/main" val="3924388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Do</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Help players develop their games</a:t>
            </a:r>
          </a:p>
          <a:p>
            <a:pPr lvl="1"/>
            <a:r>
              <a:rPr lang="en-US" dirty="0" smtClean="0"/>
              <a:t>Full Swing Instruction utilizing </a:t>
            </a:r>
            <a:r>
              <a:rPr lang="en-US" u="sng" dirty="0" smtClean="0"/>
              <a:t>TrackMan</a:t>
            </a:r>
            <a:r>
              <a:rPr lang="en-US" dirty="0" smtClean="0"/>
              <a:t>, </a:t>
            </a:r>
            <a:r>
              <a:rPr lang="en-US" u="sng" dirty="0" smtClean="0"/>
              <a:t>4D Motion</a:t>
            </a:r>
            <a:r>
              <a:rPr lang="en-US" dirty="0" smtClean="0"/>
              <a:t> Analysis, </a:t>
            </a:r>
            <a:r>
              <a:rPr lang="en-US" u="sng" dirty="0" smtClean="0"/>
              <a:t>Boditrak</a:t>
            </a:r>
            <a:r>
              <a:rPr lang="en-US" dirty="0" smtClean="0"/>
              <a:t> </a:t>
            </a:r>
          </a:p>
          <a:p>
            <a:pPr lvl="1"/>
            <a:r>
              <a:rPr lang="en-US" dirty="0" smtClean="0"/>
              <a:t>Short Game and Putting Instruction</a:t>
            </a:r>
          </a:p>
          <a:p>
            <a:pPr lvl="1"/>
            <a:r>
              <a:rPr lang="en-US" dirty="0" smtClean="0"/>
              <a:t>Regular Playing Lessons</a:t>
            </a:r>
          </a:p>
          <a:p>
            <a:pPr lvl="1"/>
            <a:r>
              <a:rPr lang="en-US" dirty="0" smtClean="0"/>
              <a:t>Course Management using the latest Statistical Target Models</a:t>
            </a:r>
          </a:p>
          <a:p>
            <a:pPr lvl="1"/>
            <a:r>
              <a:rPr lang="en-US" dirty="0" smtClean="0"/>
              <a:t>How to Practice Effectively/What to Practice </a:t>
            </a:r>
          </a:p>
          <a:p>
            <a:pPr lvl="1"/>
            <a:r>
              <a:rPr lang="en-US" dirty="0" smtClean="0"/>
              <a:t>Strokes Gained Analysis</a:t>
            </a:r>
          </a:p>
          <a:p>
            <a:pPr lvl="1"/>
            <a:r>
              <a:rPr lang="en-US" dirty="0" smtClean="0"/>
              <a:t>Mental Game and Sports Performance Journals</a:t>
            </a:r>
          </a:p>
          <a:p>
            <a:pPr lvl="1"/>
            <a:r>
              <a:rPr lang="en-US" dirty="0" smtClean="0"/>
              <a:t>Off Season Seminars on various topics such as Leadership, Etiquette, Personal Development etc.</a:t>
            </a:r>
          </a:p>
          <a:p>
            <a:pPr lvl="1"/>
            <a:r>
              <a:rPr lang="en-US" dirty="0" smtClean="0"/>
              <a:t>Tournament Travel Program - we replicate the College Golf experience</a:t>
            </a:r>
          </a:p>
          <a:p>
            <a:pPr lvl="1"/>
            <a:r>
              <a:rPr lang="en-US" dirty="0" smtClean="0"/>
              <a:t>WE HELP OUR PLAYERS LEARN HOW TO PLAY THE GAME AND SCORE</a:t>
            </a:r>
          </a:p>
          <a:p>
            <a:pPr lvl="1"/>
            <a:endParaRPr lang="en-US" dirty="0"/>
          </a:p>
        </p:txBody>
      </p:sp>
    </p:spTree>
    <p:extLst>
      <p:ext uri="{BB962C8B-B14F-4D97-AF65-F5344CB8AC3E}">
        <p14:creationId xmlns:p14="http://schemas.microsoft.com/office/powerpoint/2010/main" val="2506624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Odds of a High School Golfer Playing in College</a:t>
            </a:r>
            <a:endParaRPr lang="en-US" dirty="0"/>
          </a:p>
        </p:txBody>
      </p:sp>
      <p:pic>
        <p:nvPicPr>
          <p:cNvPr id="4" name="Content Placeholder 3"/>
          <p:cNvPicPr>
            <a:picLocks noGrp="1" noChangeAspect="1"/>
          </p:cNvPicPr>
          <p:nvPr>
            <p:ph idx="1"/>
          </p:nvPr>
        </p:nvPicPr>
        <p:blipFill>
          <a:blip r:embed="rId2"/>
          <a:srcRect t="-77179" b="-77179"/>
          <a:stretch>
            <a:fillRect/>
          </a:stretch>
        </p:blipFill>
        <p:spPr>
          <a:xfrm>
            <a:off x="770621" y="1112976"/>
            <a:ext cx="7601975" cy="4180793"/>
          </a:xfrm>
        </p:spPr>
      </p:pic>
      <p:sp>
        <p:nvSpPr>
          <p:cNvPr id="5" name="TextBox 4"/>
          <p:cNvSpPr txBox="1"/>
          <p:nvPr/>
        </p:nvSpPr>
        <p:spPr>
          <a:xfrm>
            <a:off x="5903752" y="3920304"/>
            <a:ext cx="2468844" cy="246221"/>
          </a:xfrm>
          <a:prstGeom prst="rect">
            <a:avLst/>
          </a:prstGeom>
          <a:noFill/>
        </p:spPr>
        <p:txBody>
          <a:bodyPr wrap="square" rtlCol="0">
            <a:spAutoFit/>
          </a:bodyPr>
          <a:lstStyle/>
          <a:p>
            <a:r>
              <a:rPr lang="en-US" sz="1000" dirty="0" smtClean="0"/>
              <a:t>http://www.scholarshipstats.com/golf.htm</a:t>
            </a:r>
            <a:endParaRPr lang="en-US" sz="1000" dirty="0"/>
          </a:p>
        </p:txBody>
      </p:sp>
    </p:spTree>
    <p:extLst>
      <p:ext uri="{BB962C8B-B14F-4D97-AF65-F5344CB8AC3E}">
        <p14:creationId xmlns:p14="http://schemas.microsoft.com/office/powerpoint/2010/main" val="2837246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College Golf</a:t>
            </a:r>
            <a:endParaRPr lang="en-US" dirty="0"/>
          </a:p>
        </p:txBody>
      </p:sp>
      <p:sp>
        <p:nvSpPr>
          <p:cNvPr id="3" name="Content Placeholder 2"/>
          <p:cNvSpPr>
            <a:spLocks noGrp="1"/>
          </p:cNvSpPr>
          <p:nvPr>
            <p:ph idx="1"/>
          </p:nvPr>
        </p:nvSpPr>
        <p:spPr/>
        <p:txBody>
          <a:bodyPr/>
          <a:lstStyle/>
          <a:p>
            <a:r>
              <a:rPr lang="en-US" dirty="0" smtClean="0"/>
              <a:t>There are many schools/options for your talented golfer.</a:t>
            </a:r>
          </a:p>
          <a:p>
            <a:endParaRPr lang="en-US" dirty="0"/>
          </a:p>
          <a:p>
            <a:pPr marL="0" indent="0">
              <a:buNone/>
            </a:pPr>
            <a:endParaRPr lang="en-US" dirty="0"/>
          </a:p>
        </p:txBody>
      </p:sp>
      <p:pic>
        <p:nvPicPr>
          <p:cNvPr id="4" name="Picture 3"/>
          <p:cNvPicPr>
            <a:picLocks noChangeAspect="1"/>
          </p:cNvPicPr>
          <p:nvPr/>
        </p:nvPicPr>
        <p:blipFill>
          <a:blip r:embed="rId2"/>
          <a:stretch>
            <a:fillRect/>
          </a:stretch>
        </p:blipFill>
        <p:spPr>
          <a:xfrm>
            <a:off x="228332" y="3053549"/>
            <a:ext cx="8674562" cy="2231131"/>
          </a:xfrm>
          <a:prstGeom prst="rect">
            <a:avLst/>
          </a:prstGeom>
        </p:spPr>
      </p:pic>
      <p:sp>
        <p:nvSpPr>
          <p:cNvPr id="5" name="Oval 4"/>
          <p:cNvSpPr/>
          <p:nvPr/>
        </p:nvSpPr>
        <p:spPr>
          <a:xfrm>
            <a:off x="6161654" y="3386376"/>
            <a:ext cx="1140611" cy="928902"/>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2375294" y="3727366"/>
            <a:ext cx="881916" cy="587912"/>
          </a:xfrm>
          <a:prstGeom prst="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6434050" y="5289486"/>
            <a:ext cx="2468844" cy="246221"/>
          </a:xfrm>
          <a:prstGeom prst="rect">
            <a:avLst/>
          </a:prstGeom>
          <a:noFill/>
        </p:spPr>
        <p:txBody>
          <a:bodyPr wrap="square" rtlCol="0">
            <a:spAutoFit/>
          </a:bodyPr>
          <a:lstStyle/>
          <a:p>
            <a:r>
              <a:rPr lang="en-US" sz="1000" dirty="0" smtClean="0"/>
              <a:t>http://www.scholarshipstats.com/golf.htm</a:t>
            </a:r>
            <a:endParaRPr lang="en-US" sz="1000" dirty="0"/>
          </a:p>
        </p:txBody>
      </p:sp>
    </p:spTree>
    <p:extLst>
      <p:ext uri="{BB962C8B-B14F-4D97-AF65-F5344CB8AC3E}">
        <p14:creationId xmlns:p14="http://schemas.microsoft.com/office/powerpoint/2010/main" val="1938580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are College Coaches Looking for in a Prospective </a:t>
            </a:r>
            <a:r>
              <a:rPr lang="en-US" b="1" dirty="0"/>
              <a:t>G</a:t>
            </a:r>
            <a:r>
              <a:rPr lang="en-US" b="1" dirty="0" smtClean="0"/>
              <a:t>olfer?</a:t>
            </a:r>
            <a:endParaRPr lang="en-US" dirty="0"/>
          </a:p>
        </p:txBody>
      </p:sp>
      <p:sp>
        <p:nvSpPr>
          <p:cNvPr id="3" name="Content Placeholder 2"/>
          <p:cNvSpPr>
            <a:spLocks noGrp="1"/>
          </p:cNvSpPr>
          <p:nvPr>
            <p:ph idx="1"/>
          </p:nvPr>
        </p:nvSpPr>
        <p:spPr/>
        <p:txBody>
          <a:bodyPr>
            <a:noAutofit/>
          </a:bodyPr>
          <a:lstStyle/>
          <a:p>
            <a:r>
              <a:rPr lang="en-US" sz="2600" dirty="0" smtClean="0"/>
              <a:t>Great Students</a:t>
            </a:r>
          </a:p>
          <a:p>
            <a:r>
              <a:rPr lang="en-US" sz="2600" dirty="0" smtClean="0"/>
              <a:t>Good Athletes that have played multiple sports</a:t>
            </a:r>
          </a:p>
          <a:p>
            <a:r>
              <a:rPr lang="en-US" sz="2600" dirty="0" smtClean="0"/>
              <a:t>High Character Kids</a:t>
            </a:r>
          </a:p>
          <a:p>
            <a:r>
              <a:rPr lang="en-US" sz="2600" dirty="0" smtClean="0"/>
              <a:t>Work Ethic/ How they practice and handle adversity</a:t>
            </a:r>
          </a:p>
          <a:p>
            <a:r>
              <a:rPr lang="en-US" sz="2600" dirty="0" smtClean="0"/>
              <a:t>Players that value Team</a:t>
            </a:r>
          </a:p>
          <a:p>
            <a:r>
              <a:rPr lang="en-US" sz="2600" dirty="0" smtClean="0"/>
              <a:t>Players that hit the ball a long way</a:t>
            </a:r>
          </a:p>
          <a:p>
            <a:r>
              <a:rPr lang="en-US" sz="2600" dirty="0" smtClean="0"/>
              <a:t>Players that have solid fundamentals</a:t>
            </a:r>
          </a:p>
          <a:p>
            <a:r>
              <a:rPr lang="en-US" sz="2600" dirty="0" smtClean="0"/>
              <a:t>Players that will continue to improve</a:t>
            </a:r>
          </a:p>
          <a:p>
            <a:r>
              <a:rPr lang="en-US" sz="2600" dirty="0" smtClean="0"/>
              <a:t>Consistent scores that translate to college golf</a:t>
            </a:r>
          </a:p>
          <a:p>
            <a:r>
              <a:rPr lang="en-US" sz="2600" dirty="0" smtClean="0"/>
              <a:t>Potential to go low</a:t>
            </a:r>
          </a:p>
        </p:txBody>
      </p:sp>
    </p:spTree>
    <p:extLst>
      <p:ext uri="{BB962C8B-B14F-4D97-AF65-F5344CB8AC3E}">
        <p14:creationId xmlns:p14="http://schemas.microsoft.com/office/powerpoint/2010/main" val="1608657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516"/>
          </a:xfrm>
        </p:spPr>
        <p:txBody>
          <a:bodyPr/>
          <a:lstStyle/>
          <a:p>
            <a:r>
              <a:rPr lang="en-US" dirty="0" smtClean="0"/>
              <a:t>NCAA Rules</a:t>
            </a:r>
            <a:endParaRPr lang="en-US" dirty="0"/>
          </a:p>
        </p:txBody>
      </p:sp>
      <p:sp>
        <p:nvSpPr>
          <p:cNvPr id="3" name="Content Placeholder 2"/>
          <p:cNvSpPr>
            <a:spLocks noGrp="1"/>
          </p:cNvSpPr>
          <p:nvPr>
            <p:ph idx="1"/>
          </p:nvPr>
        </p:nvSpPr>
        <p:spPr>
          <a:xfrm>
            <a:off x="457200" y="1193074"/>
            <a:ext cx="8229600" cy="4933089"/>
          </a:xfrm>
        </p:spPr>
        <p:txBody>
          <a:bodyPr>
            <a:normAutofit lnSpcReduction="10000"/>
          </a:bodyPr>
          <a:lstStyle/>
          <a:p>
            <a:r>
              <a:rPr lang="en-US" sz="2700" dirty="0" smtClean="0"/>
              <a:t>Important Things to Remember</a:t>
            </a:r>
          </a:p>
          <a:p>
            <a:pPr lvl="1"/>
            <a:r>
              <a:rPr lang="en-US" sz="2400" dirty="0" smtClean="0"/>
              <a:t>A prospective golfer may communicate directly with a college coach at any time</a:t>
            </a:r>
          </a:p>
          <a:p>
            <a:pPr lvl="1"/>
            <a:r>
              <a:rPr lang="en-US" sz="2400" dirty="0" smtClean="0"/>
              <a:t>A prospective golfer can communicate with a college coach at any age if that communication takes place while on a visit to campus</a:t>
            </a:r>
          </a:p>
          <a:p>
            <a:pPr lvl="1"/>
            <a:r>
              <a:rPr lang="en-US" sz="2400" dirty="0" smtClean="0"/>
              <a:t>A D1 or D2 coach is not allowed to communicate with a prospective athlete or family member during a tournament. That coach IS allowed to communicate with you. Or with us.</a:t>
            </a:r>
          </a:p>
          <a:p>
            <a:pPr lvl="1"/>
            <a:r>
              <a:rPr lang="en-US" sz="2400" dirty="0" smtClean="0"/>
              <a:t>A D1 or D2 coach can send a questionnaire and general school information to a prospect beginning in 9</a:t>
            </a:r>
            <a:r>
              <a:rPr lang="en-US" sz="2400" baseline="30000" dirty="0" smtClean="0"/>
              <a:t>th</a:t>
            </a:r>
            <a:r>
              <a:rPr lang="en-US" sz="2400" dirty="0" smtClean="0"/>
              <a:t> grade</a:t>
            </a:r>
          </a:p>
        </p:txBody>
      </p:sp>
    </p:spTree>
    <p:extLst>
      <p:ext uri="{BB962C8B-B14F-4D97-AF65-F5344CB8AC3E}">
        <p14:creationId xmlns:p14="http://schemas.microsoft.com/office/powerpoint/2010/main" val="1719518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270</TotalTime>
  <Words>1249</Words>
  <Application>Microsoft Office PowerPoint</Application>
  <PresentationFormat>On-screen Show (4:3)</PresentationFormat>
  <Paragraphs>148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Franklin Gothic Book</vt:lpstr>
      <vt:lpstr>Franklin Gothic Medium</vt:lpstr>
      <vt:lpstr>Office Theme</vt:lpstr>
      <vt:lpstr>College Golf and Recruiting</vt:lpstr>
      <vt:lpstr>Our Background</vt:lpstr>
      <vt:lpstr>Our Background</vt:lpstr>
      <vt:lpstr>What We Do</vt:lpstr>
      <vt:lpstr>What We Do</vt:lpstr>
      <vt:lpstr>Odds of a High School Golfer Playing in College</vt:lpstr>
      <vt:lpstr>Overview of College Golf</vt:lpstr>
      <vt:lpstr>What are College Coaches Looking for in a Prospective Golfer?</vt:lpstr>
      <vt:lpstr>NCAA Rules</vt:lpstr>
      <vt:lpstr>NCAA Rules</vt:lpstr>
      <vt:lpstr>The Recruiting Process</vt:lpstr>
      <vt:lpstr>Communicating with College Coaches</vt:lpstr>
      <vt:lpstr>Unofficial Visits to Prospective Schools</vt:lpstr>
      <vt:lpstr>Verbal Offers</vt:lpstr>
      <vt:lpstr>Verbal and Binding Commitments</vt:lpstr>
      <vt:lpstr>Importance of Tournament Scheduling</vt:lpstr>
      <vt:lpstr>What can YOU do to Help Your Players?</vt:lpstr>
      <vt:lpstr>What can YOU do to Help Your Players?</vt:lpstr>
      <vt:lpstr>Question and Answer Session</vt:lpstr>
      <vt:lpstr>Contact Information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Golf and Recruiting</dc:title>
  <dc:creator>Mark MacDonald</dc:creator>
  <cp:lastModifiedBy>Sparling</cp:lastModifiedBy>
  <cp:revision>17</cp:revision>
  <dcterms:created xsi:type="dcterms:W3CDTF">2017-04-27T01:21:47Z</dcterms:created>
  <dcterms:modified xsi:type="dcterms:W3CDTF">2017-04-27T15:10:27Z</dcterms:modified>
</cp:coreProperties>
</file>